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3" r:id="rId2"/>
    <p:sldId id="287" r:id="rId3"/>
    <p:sldId id="288" r:id="rId4"/>
    <p:sldId id="289" r:id="rId5"/>
    <p:sldId id="290" r:id="rId6"/>
    <p:sldId id="291" r:id="rId7"/>
    <p:sldId id="292" r:id="rId8"/>
    <p:sldId id="295" r:id="rId9"/>
    <p:sldId id="294"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87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94" autoAdjust="0"/>
  </p:normalViewPr>
  <p:slideViewPr>
    <p:cSldViewPr snapToGrid="0">
      <p:cViewPr>
        <p:scale>
          <a:sx n="125" d="100"/>
          <a:sy n="125" d="100"/>
        </p:scale>
        <p:origin x="1074" y="-1926"/>
      </p:cViewPr>
      <p:guideLst/>
    </p:cSldViewPr>
  </p:slideViewPr>
  <p:notesTextViewPr>
    <p:cViewPr>
      <p:scale>
        <a:sx n="1" d="1"/>
        <a:sy n="1" d="1"/>
      </p:scale>
      <p:origin x="0" y="0"/>
    </p:cViewPr>
  </p:notesTextViewPr>
  <p:notesViewPr>
    <p:cSldViewPr snapToGrid="0">
      <p:cViewPr varScale="1">
        <p:scale>
          <a:sx n="100" d="100"/>
          <a:sy n="100" d="100"/>
        </p:scale>
        <p:origin x="17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A25D8-F173-4133-85F8-CB962D678EB5}" type="datetimeFigureOut">
              <a:rPr lang="de-DE" smtClean="0"/>
              <a:t>08.02.2019</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1FBA2-E07F-46C4-8057-D7BECDCCB064}" type="slidenum">
              <a:rPr lang="de-DE" smtClean="0"/>
              <a:t>‹Nr.›</a:t>
            </a:fld>
            <a:endParaRPr lang="de-DE"/>
          </a:p>
        </p:txBody>
      </p:sp>
    </p:spTree>
    <p:extLst>
      <p:ext uri="{BB962C8B-B14F-4D97-AF65-F5344CB8AC3E}">
        <p14:creationId xmlns:p14="http://schemas.microsoft.com/office/powerpoint/2010/main" val="123507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smtClean="0"/>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FC9269F9-6F79-4414-A84E-D81C6C443C37}" type="datetimeFigureOut">
              <a:rPr lang="de-DE" smtClean="0"/>
              <a:t>08.02.2019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12459881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llengeCar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1485900" y="945573"/>
            <a:ext cx="4890222" cy="924791"/>
          </a:xfrm>
          <a:noFill/>
        </p:spPr>
        <p:txBody>
          <a:bodyPr anchor="t"/>
          <a:lstStyle>
            <a:lvl1pPr>
              <a:defRPr>
                <a:solidFill>
                  <a:schemeClr val="bg1"/>
                </a:solidFill>
              </a:defRPr>
            </a:lvl1pPr>
          </a:lstStyle>
          <a:p>
            <a:r>
              <a:rPr lang="de-DE" dirty="0" smtClean="0"/>
              <a:t>Titelmasterformat durch Klicken bearbeiten</a:t>
            </a:r>
            <a:endParaRPr lang="en-US" dirty="0"/>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21" name="Inhaltsplatzhalter 20"/>
          <p:cNvSpPr>
            <a:spLocks noGrp="1"/>
          </p:cNvSpPr>
          <p:nvPr>
            <p:ph sz="quarter" idx="14" hasCustomPrompt="1"/>
          </p:nvPr>
        </p:nvSpPr>
        <p:spPr>
          <a:xfrm>
            <a:off x="847825" y="7969251"/>
            <a:ext cx="4939911" cy="717550"/>
          </a:xfrm>
        </p:spPr>
        <p:txBody>
          <a:bodyPr>
            <a:normAutofit/>
          </a:bodyPr>
          <a:lstStyle>
            <a:lvl1pPr marL="0" indent="0">
              <a:buNone/>
              <a:defRPr sz="1600"/>
            </a:lvl1pPr>
          </a:lstStyle>
          <a:p>
            <a:pPr lvl="0"/>
            <a:r>
              <a:rPr lang="de-DE" dirty="0" smtClean="0"/>
              <a:t>Aufgabentext</a:t>
            </a:r>
            <a:endParaRPr lang="de-DE" dirty="0"/>
          </a:p>
        </p:txBody>
      </p:sp>
      <p:sp>
        <p:nvSpPr>
          <p:cNvPr id="22" name="Textfeld 21"/>
          <p:cNvSpPr txBox="1"/>
          <p:nvPr userDrawn="1"/>
        </p:nvSpPr>
        <p:spPr>
          <a:xfrm>
            <a:off x="850540" y="7556357"/>
            <a:ext cx="1704110" cy="369332"/>
          </a:xfrm>
          <a:prstGeom prst="rect">
            <a:avLst/>
          </a:prstGeom>
          <a:noFill/>
        </p:spPr>
        <p:txBody>
          <a:bodyPr wrap="square" rtlCol="0">
            <a:spAutoFit/>
          </a:bodyPr>
          <a:lstStyle/>
          <a:p>
            <a:r>
              <a:rPr lang="de-DE" b="1" dirty="0" smtClean="0"/>
              <a:t>Challenge</a:t>
            </a:r>
            <a:endParaRPr lang="de-DE" b="1" dirty="0"/>
          </a:p>
        </p:txBody>
      </p:sp>
      <p:sp>
        <p:nvSpPr>
          <p:cNvPr id="24" name="Textplatzhalter 23"/>
          <p:cNvSpPr>
            <a:spLocks noGrp="1"/>
          </p:cNvSpPr>
          <p:nvPr>
            <p:ph type="body" sz="quarter" idx="15" hasCustomPrompt="1"/>
          </p:nvPr>
        </p:nvSpPr>
        <p:spPr>
          <a:xfrm>
            <a:off x="1485900" y="619125"/>
            <a:ext cx="1938338" cy="297874"/>
          </a:xfrm>
        </p:spPr>
        <p:txBody>
          <a:bodyPr>
            <a:noAutofit/>
          </a:bodyPr>
          <a:lstStyle>
            <a:lvl1pPr marL="0" indent="0">
              <a:buNone/>
              <a:defRPr sz="1600" b="1">
                <a:solidFill>
                  <a:schemeClr val="bg1"/>
                </a:solidFill>
              </a:defRPr>
            </a:lvl1pPr>
          </a:lstStyle>
          <a:p>
            <a:pPr lvl="0"/>
            <a:r>
              <a:rPr lang="de-DE" dirty="0" smtClean="0"/>
              <a:t>Schwierigkeitsgrad</a:t>
            </a:r>
            <a:endParaRPr lang="de-DE" dirty="0"/>
          </a:p>
        </p:txBody>
      </p:sp>
      <p:sp>
        <p:nvSpPr>
          <p:cNvPr id="26" name="Textplatzhalter 25"/>
          <p:cNvSpPr>
            <a:spLocks noGrp="1"/>
          </p:cNvSpPr>
          <p:nvPr>
            <p:ph type="body" sz="quarter" idx="16" hasCustomPrompt="1"/>
          </p:nvPr>
        </p:nvSpPr>
        <p:spPr>
          <a:xfrm>
            <a:off x="824863" y="945573"/>
            <a:ext cx="576000" cy="504000"/>
          </a:xfrm>
        </p:spPr>
        <p:txBody>
          <a:bodyPr>
            <a:noAutofit/>
          </a:bodyPr>
          <a:lstStyle>
            <a:lvl1pPr marL="0" indent="0" algn="ctr">
              <a:buNone/>
              <a:defRPr sz="3200">
                <a:solidFill>
                  <a:schemeClr val="bg1"/>
                </a:solidFill>
              </a:defRPr>
            </a:lvl1pPr>
          </a:lstStyle>
          <a:p>
            <a:pPr lvl="0"/>
            <a:r>
              <a:rPr lang="de-DE" sz="3200" dirty="0" smtClean="0"/>
              <a:t>N</a:t>
            </a:r>
            <a:endParaRPr lang="de-DE" dirty="0"/>
          </a:p>
        </p:txBody>
      </p:sp>
      <p:sp>
        <p:nvSpPr>
          <p:cNvPr id="18" name="Date Placeholder 3"/>
          <p:cNvSpPr>
            <a:spLocks noGrp="1"/>
          </p:cNvSpPr>
          <p:nvPr>
            <p:ph type="dt" sz="half" idx="10"/>
          </p:nvPr>
        </p:nvSpPr>
        <p:spPr>
          <a:xfrm>
            <a:off x="471488" y="9181397"/>
            <a:ext cx="1543050" cy="527403"/>
          </a:xfrm>
        </p:spPr>
        <p:txBody>
          <a:bodyPr/>
          <a:lstStyle/>
          <a:p>
            <a:endParaRPr lang="de-DE" dirty="0"/>
          </a:p>
        </p:txBody>
      </p:sp>
      <p:sp>
        <p:nvSpPr>
          <p:cNvPr id="20"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25" name="Grafik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3225880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ckblat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09600" y="945573"/>
            <a:ext cx="5631543" cy="924791"/>
          </a:xfrm>
          <a:noFill/>
        </p:spPr>
        <p:txBody>
          <a:bodyPr anchor="t"/>
          <a:lstStyle>
            <a:lvl1pPr>
              <a:defRPr>
                <a:solidFill>
                  <a:schemeClr val="bg1"/>
                </a:solidFill>
              </a:defRPr>
            </a:lvl1pPr>
          </a:lstStyle>
          <a:p>
            <a:r>
              <a:rPr lang="de-DE" dirty="0" smtClean="0"/>
              <a:t>Titelmasterformat durch Klicken bearbeiten</a:t>
            </a:r>
            <a:endParaRPr lang="en-US" dirty="0"/>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12" name="Date Placeholder 3"/>
          <p:cNvSpPr>
            <a:spLocks noGrp="1"/>
          </p:cNvSpPr>
          <p:nvPr>
            <p:ph type="dt" sz="half" idx="10"/>
          </p:nvPr>
        </p:nvSpPr>
        <p:spPr>
          <a:xfrm>
            <a:off x="471488" y="9181397"/>
            <a:ext cx="1543050" cy="527403"/>
          </a:xfrm>
        </p:spPr>
        <p:txBody>
          <a:bodyPr/>
          <a:lstStyle/>
          <a:p>
            <a:endParaRPr lang="de-DE" dirty="0"/>
          </a:p>
        </p:txBody>
      </p:sp>
      <p:sp>
        <p:nvSpPr>
          <p:cNvPr id="13"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18" name="Grafik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861115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esungChallen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488" y="1419225"/>
            <a:ext cx="5915025" cy="361950"/>
          </a:xfrm>
        </p:spPr>
        <p:txBody>
          <a:bodyPr anchor="t">
            <a:normAutofit/>
          </a:bodyPr>
          <a:lstStyle>
            <a:lvl1pPr>
              <a:defRPr sz="1400">
                <a:latin typeface="Arial Black" panose="020B0A04020102020204" pitchFamily="34" charset="0"/>
              </a:defRPr>
            </a:lvl1pPr>
          </a:lstStyle>
          <a:p>
            <a:r>
              <a:rPr lang="de-DE" dirty="0" smtClean="0"/>
              <a:t>Aufgabe</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468000" y="609600"/>
            <a:ext cx="1800225" cy="646331"/>
          </a:xfrm>
          <a:prstGeom prst="rect">
            <a:avLst/>
          </a:prstGeom>
          <a:noFill/>
        </p:spPr>
        <p:txBody>
          <a:bodyPr wrap="square" rtlCol="0">
            <a:spAutoFit/>
          </a:bodyPr>
          <a:lstStyle/>
          <a:p>
            <a:r>
              <a:rPr lang="de-DE" sz="3600" b="1" dirty="0" smtClean="0">
                <a:latin typeface="+mn-lt"/>
              </a:rPr>
              <a:t>Lösung</a:t>
            </a:r>
            <a:endParaRPr lang="de-DE" sz="3600" b="1" dirty="0">
              <a:latin typeface="+mn-lt"/>
            </a:endParaRPr>
          </a:p>
        </p:txBody>
      </p:sp>
      <p:cxnSp>
        <p:nvCxnSpPr>
          <p:cNvPr id="8" name="Gerader Verbinder 7"/>
          <p:cNvCxnSpPr/>
          <p:nvPr userDrawn="1"/>
        </p:nvCxnSpPr>
        <p:spPr>
          <a:xfrm>
            <a:off x="471488" y="1876425"/>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471488" y="1971676"/>
            <a:ext cx="3052762" cy="276999"/>
          </a:xfrm>
          <a:prstGeom prst="rect">
            <a:avLst/>
          </a:prstGeom>
          <a:noFill/>
        </p:spPr>
        <p:txBody>
          <a:bodyPr wrap="square" rtlCol="0">
            <a:spAutoFit/>
          </a:bodyPr>
          <a:lstStyle/>
          <a:p>
            <a:r>
              <a:rPr lang="de-DE" sz="1200" dirty="0" smtClean="0"/>
              <a:t>Verwendete Befehlsgruppen</a:t>
            </a:r>
            <a:endParaRPr lang="de-DE" sz="1200" dirty="0"/>
          </a:p>
        </p:txBody>
      </p:sp>
      <p:sp>
        <p:nvSpPr>
          <p:cNvPr id="11" name="Bildplatzhalter 10"/>
          <p:cNvSpPr>
            <a:spLocks noGrp="1"/>
          </p:cNvSpPr>
          <p:nvPr>
            <p:ph type="pic" sz="quarter" idx="13"/>
          </p:nvPr>
        </p:nvSpPr>
        <p:spPr>
          <a:xfrm>
            <a:off x="471487" y="2324875"/>
            <a:ext cx="5915025" cy="846880"/>
          </a:xfrm>
        </p:spPr>
        <p:txBody>
          <a:bodyPr/>
          <a:lstStyle/>
          <a:p>
            <a:endParaRPr lang="de-DE"/>
          </a:p>
        </p:txBody>
      </p:sp>
      <p:cxnSp>
        <p:nvCxnSpPr>
          <p:cNvPr id="12" name="Gerader Verbinder 11"/>
          <p:cNvCxnSpPr/>
          <p:nvPr userDrawn="1"/>
        </p:nvCxnSpPr>
        <p:spPr>
          <a:xfrm>
            <a:off x="471487" y="3528581"/>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468000" y="3620204"/>
            <a:ext cx="3052762" cy="338554"/>
          </a:xfrm>
          <a:prstGeom prst="rect">
            <a:avLst/>
          </a:prstGeom>
          <a:noFill/>
        </p:spPr>
        <p:txBody>
          <a:bodyPr wrap="square" rtlCol="0">
            <a:spAutoFit/>
          </a:bodyPr>
          <a:lstStyle/>
          <a:p>
            <a:r>
              <a:rPr lang="de-DE" sz="1600" b="1" dirty="0" smtClean="0"/>
              <a:t>Code</a:t>
            </a:r>
            <a:endParaRPr lang="de-DE" sz="1600" b="1" dirty="0"/>
          </a:p>
        </p:txBody>
      </p:sp>
      <p:sp>
        <p:nvSpPr>
          <p:cNvPr id="16" name="Inhaltsplatzhalter 15"/>
          <p:cNvSpPr>
            <a:spLocks noGrp="1"/>
          </p:cNvSpPr>
          <p:nvPr>
            <p:ph sz="quarter" idx="14"/>
          </p:nvPr>
        </p:nvSpPr>
        <p:spPr>
          <a:xfrm>
            <a:off x="468000" y="6345003"/>
            <a:ext cx="4114800" cy="2393752"/>
          </a:xfrm>
        </p:spPr>
        <p:txBody>
          <a:bodyPr/>
          <a:lstStyle>
            <a:lvl1pPr>
              <a:defRPr sz="1400"/>
            </a:lvl1pPr>
            <a:lvl2pPr>
              <a:defRPr sz="1400"/>
            </a:lvl2pPr>
            <a:lvl3pPr>
              <a:defRPr sz="1400"/>
            </a:lvl3pPr>
          </a:lstStyle>
          <a:p>
            <a:pPr lvl="0"/>
            <a:r>
              <a:rPr lang="de-DE" dirty="0" smtClean="0"/>
              <a:t>Formatvorlagen des Textmasters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8" name="Bildplatzhalter 17"/>
          <p:cNvSpPr>
            <a:spLocks noGrp="1"/>
          </p:cNvSpPr>
          <p:nvPr>
            <p:ph type="pic" sz="quarter" idx="15"/>
          </p:nvPr>
        </p:nvSpPr>
        <p:spPr>
          <a:xfrm>
            <a:off x="468000" y="4069890"/>
            <a:ext cx="5915025" cy="1480769"/>
          </a:xfrm>
        </p:spPr>
        <p:txBody>
          <a:bodyPr/>
          <a:lstStyle/>
          <a:p>
            <a:endParaRPr lang="de-DE"/>
          </a:p>
        </p:txBody>
      </p:sp>
      <p:sp>
        <p:nvSpPr>
          <p:cNvPr id="20" name="Bildplatzhalter 19"/>
          <p:cNvSpPr>
            <a:spLocks noGrp="1"/>
          </p:cNvSpPr>
          <p:nvPr>
            <p:ph type="pic" sz="quarter" idx="16"/>
          </p:nvPr>
        </p:nvSpPr>
        <p:spPr>
          <a:xfrm>
            <a:off x="4714875" y="6345003"/>
            <a:ext cx="1800225" cy="2393752"/>
          </a:xfrm>
        </p:spPr>
        <p:txBody>
          <a:bodyPr/>
          <a:lstStyle/>
          <a:p>
            <a:endParaRPr lang="de-DE"/>
          </a:p>
        </p:txBody>
      </p:sp>
      <p:sp>
        <p:nvSpPr>
          <p:cNvPr id="15" name="Textfeld 14"/>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30456319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undlagenStandard">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smtClean="0"/>
              <a:t>Titelmasterformat durch Klicken bearbeiten</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smtClean="0"/>
              <a:t>Rubrik</a:t>
            </a:r>
            <a:endParaRPr lang="de-DE" dirty="0"/>
          </a:p>
        </p:txBody>
      </p:sp>
      <p:sp>
        <p:nvSpPr>
          <p:cNvPr id="10" name="Inhaltsplatzhalter 9"/>
          <p:cNvSpPr>
            <a:spLocks noGrp="1"/>
          </p:cNvSpPr>
          <p:nvPr>
            <p:ph sz="quarter" idx="14"/>
          </p:nvPr>
        </p:nvSpPr>
        <p:spPr>
          <a:xfrm>
            <a:off x="468000" y="2162175"/>
            <a:ext cx="5918513" cy="6629400"/>
          </a:xfrm>
        </p:spPr>
        <p:txBody>
          <a:bodyPr>
            <a:normAutofit/>
          </a:bodyPr>
          <a:lstStyle>
            <a:lvl1pPr marL="0" indent="0">
              <a:spcBef>
                <a:spcPts val="500"/>
              </a:spcBef>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de-DE" dirty="0" smtClean="0"/>
              <a:t>Formatvorlagen des Textmasters bearbeiten</a:t>
            </a:r>
            <a:endParaRPr lang="de-DE" dirty="0"/>
          </a:p>
        </p:txBody>
      </p:sp>
      <p:sp>
        <p:nvSpPr>
          <p:cNvPr id="9" name="Textfeld 8"/>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4239960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llengeCar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de-DE" dirty="0"/>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sp>
        <p:nvSpPr>
          <p:cNvPr id="3" name="Rechteck 2"/>
          <p:cNvSpPr/>
          <p:nvPr userDrawn="1"/>
        </p:nvSpPr>
        <p:spPr>
          <a:xfrm>
            <a:off x="0" y="4785360"/>
            <a:ext cx="6858000" cy="34061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b="1" dirty="0" smtClean="0"/>
              <a:t>Veröffentlicht</a:t>
            </a:r>
            <a:r>
              <a:rPr lang="de-DE" b="1" baseline="0" dirty="0" smtClean="0"/>
              <a:t> unter CC BY SA</a:t>
            </a:r>
          </a:p>
          <a:p>
            <a:pPr algn="ctr"/>
            <a:endParaRPr lang="de-DE" b="0" baseline="0" dirty="0" smtClean="0"/>
          </a:p>
          <a:p>
            <a:pPr algn="ctr"/>
            <a:r>
              <a:rPr lang="de-DE" b="0" dirty="0" smtClean="0"/>
              <a:t>Dieses Werk ist unter einer Creative </a:t>
            </a:r>
            <a:r>
              <a:rPr lang="de-DE" b="0" dirty="0" err="1" smtClean="0"/>
              <a:t>Commons</a:t>
            </a:r>
            <a:r>
              <a:rPr lang="de-DE" b="0" dirty="0" smtClean="0"/>
              <a:t> Lizenz vom Typ Namensnennung - Weitergabe unter gleichen Bedingungen 4.0 International zugänglich. Um eine Kopie dieser Lizenz einzusehen, konsultieren </a:t>
            </a:r>
            <a:r>
              <a:rPr lang="de-DE" b="0" dirty="0" smtClean="0">
                <a:solidFill>
                  <a:schemeClr val="bg1"/>
                </a:solidFill>
              </a:rPr>
              <a:t>Sie http://creativecommons.org/licenses/by-sa/4.0/ oder </a:t>
            </a:r>
            <a:r>
              <a:rPr lang="de-DE" b="0" dirty="0" smtClean="0"/>
              <a:t>wenden Sie sich brieflich an Creative </a:t>
            </a:r>
            <a:r>
              <a:rPr lang="de-DE" b="0" dirty="0" err="1" smtClean="0"/>
              <a:t>Commons</a:t>
            </a:r>
            <a:r>
              <a:rPr lang="de-DE" b="0" dirty="0" smtClean="0"/>
              <a:t>, Postfach 1866, Mountain View, California, 94042, USA.</a:t>
            </a:r>
            <a:endParaRPr lang="de-DE" b="0" dirty="0"/>
          </a:p>
        </p:txBody>
      </p:sp>
      <p:pic>
        <p:nvPicPr>
          <p:cNvPr id="1027" name="Picture 3" descr="https://creativecommons.org/images/deed/attribution_icon_white_x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3968" y="7229447"/>
            <a:ext cx="777865" cy="77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7858" y="7231116"/>
            <a:ext cx="784138" cy="7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c 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6103" y="7237389"/>
            <a:ext cx="777865" cy="777865"/>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5"/>
          <p:cNvSpPr>
            <a:spLocks noGrp="1"/>
          </p:cNvSpPr>
          <p:nvPr>
            <p:ph sz="quarter" idx="14"/>
          </p:nvPr>
        </p:nvSpPr>
        <p:spPr>
          <a:xfrm>
            <a:off x="320486" y="296810"/>
            <a:ext cx="6217474" cy="4168509"/>
          </a:xfrm>
        </p:spPr>
        <p:txBody>
          <a:bodyPr/>
          <a:lstStyle>
            <a:lvl1pPr>
              <a:defRPr sz="1400"/>
            </a:lvl1pPr>
            <a:lvl2pPr>
              <a:defRPr sz="1400"/>
            </a:lvl2pPr>
            <a:lvl3pPr>
              <a:defRPr sz="1400"/>
            </a:lvl3pPr>
          </a:lstStyle>
          <a:p>
            <a:pPr lvl="0"/>
            <a:r>
              <a:rPr lang="de-DE" dirty="0" smtClean="0"/>
              <a:t>Formatvorlagen des Textmasters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9" name="Grafik 18"/>
          <p:cNvPicPr>
            <a:picLocks noChangeAspect="1"/>
          </p:cNvPicPr>
          <p:nvPr userDrawn="1"/>
        </p:nvPicPr>
        <p:blipFill rotWithShape="1">
          <a:blip r:embed="rId6"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25357973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undlagenCalliope">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smtClean="0"/>
              <a:t>Titelmasterformat durch Klicken bearbeiten</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08.02.2019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smtClean="0"/>
              <a:t>Rubrik</a:t>
            </a:r>
            <a:endParaRPr lang="de-DE" dirty="0"/>
          </a:p>
        </p:txBody>
      </p:sp>
      <p:sp>
        <p:nvSpPr>
          <p:cNvPr id="12" name="Bildplatzhalter 11"/>
          <p:cNvSpPr>
            <a:spLocks noGrp="1"/>
          </p:cNvSpPr>
          <p:nvPr>
            <p:ph type="pic" sz="quarter" idx="14"/>
          </p:nvPr>
        </p:nvSpPr>
        <p:spPr>
          <a:xfrm>
            <a:off x="468000" y="3743324"/>
            <a:ext cx="3600000" cy="3240000"/>
          </a:xfrm>
        </p:spPr>
        <p:txBody>
          <a:bodyPr/>
          <a:lstStyle/>
          <a:p>
            <a:endParaRPr lang="de-DE"/>
          </a:p>
        </p:txBody>
      </p:sp>
      <p:sp>
        <p:nvSpPr>
          <p:cNvPr id="14" name="Textplatzhalter 13"/>
          <p:cNvSpPr>
            <a:spLocks noGrp="1"/>
          </p:cNvSpPr>
          <p:nvPr>
            <p:ph type="body" sz="quarter" idx="15"/>
          </p:nvPr>
        </p:nvSpPr>
        <p:spPr>
          <a:xfrm>
            <a:off x="4171951" y="3743236"/>
            <a:ext cx="2214562" cy="3240088"/>
          </a:xfrm>
        </p:spPr>
        <p:txBody>
          <a:bodyPr>
            <a:normAutofit/>
          </a:bodyPr>
          <a:lstStyle>
            <a:lvl1pPr>
              <a:defRPr sz="1200"/>
            </a:lvl1pPr>
          </a:lstStyle>
          <a:p>
            <a:pPr lvl="0"/>
            <a:r>
              <a:rPr lang="de-DE" dirty="0" smtClean="0"/>
              <a:t>Formatvorlagen des Textmasters bearbeiten</a:t>
            </a:r>
            <a:endParaRPr lang="de-DE" dirty="0"/>
          </a:p>
        </p:txBody>
      </p:sp>
      <p:sp>
        <p:nvSpPr>
          <p:cNvPr id="16" name="Textplatzhalter 15"/>
          <p:cNvSpPr>
            <a:spLocks noGrp="1"/>
          </p:cNvSpPr>
          <p:nvPr>
            <p:ph type="body" sz="quarter" idx="16" hasCustomPrompt="1"/>
          </p:nvPr>
        </p:nvSpPr>
        <p:spPr>
          <a:xfrm>
            <a:off x="468313" y="7181850"/>
            <a:ext cx="2551112" cy="1076325"/>
          </a:xfrm>
        </p:spPr>
        <p:txBody>
          <a:bodyPr>
            <a:normAutofit/>
          </a:bodyPr>
          <a:lstStyle>
            <a:lvl1pPr>
              <a:defRPr sz="1400"/>
            </a:lvl1pPr>
          </a:lstStyle>
          <a:p>
            <a:pPr lvl="0"/>
            <a:r>
              <a:rPr lang="de-DE" dirty="0" smtClean="0"/>
              <a:t>Legende</a:t>
            </a:r>
            <a:endParaRPr lang="de-DE" dirty="0"/>
          </a:p>
        </p:txBody>
      </p:sp>
    </p:spTree>
    <p:extLst>
      <p:ext uri="{BB962C8B-B14F-4D97-AF65-F5344CB8AC3E}">
        <p14:creationId xmlns:p14="http://schemas.microsoft.com/office/powerpoint/2010/main" val="28141539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C9269F9-6F79-4414-A84E-D81C6C443C37}" type="datetimeFigureOut">
              <a:rPr lang="de-DE" smtClean="0"/>
              <a:t>08.02.2019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3706220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C9269F9-6F79-4414-A84E-D81C6C443C37}" type="datetimeFigureOut">
              <a:rPr lang="de-DE" smtClean="0"/>
              <a:t>08.02.2019</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fld id="{D2A42966-9C79-4DC1-911F-479CEE15F649}" type="slidenum">
              <a:rPr lang="de-DE" smtClean="0"/>
              <a:pPr/>
              <a:t>‹Nr.›</a:t>
            </a:fld>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de-DE" dirty="0"/>
          </a:p>
        </p:txBody>
      </p:sp>
    </p:spTree>
    <p:extLst>
      <p:ext uri="{BB962C8B-B14F-4D97-AF65-F5344CB8AC3E}">
        <p14:creationId xmlns:p14="http://schemas.microsoft.com/office/powerpoint/2010/main" val="3925834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73" r:id="rId4"/>
    <p:sldLayoutId id="2147483675" r:id="rId5"/>
    <p:sldLayoutId id="2147483678" r:id="rId6"/>
    <p:sldLayoutId id="2147483674" r:id="rId7"/>
    <p:sldLayoutId id="2147483676" r:id="rId8"/>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8.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Aufbauanleitung Fliegender </a:t>
            </a:r>
            <a:r>
              <a:rPr lang="de-DE" dirty="0" smtClean="0"/>
              <a:t>Ball</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761" y="3210439"/>
            <a:ext cx="2522037" cy="4208711"/>
          </a:xfrm>
          <a:prstGeom prst="rect">
            <a:avLst/>
          </a:prstGeom>
        </p:spPr>
      </p:pic>
    </p:spTree>
    <p:extLst>
      <p:ext uri="{BB962C8B-B14F-4D97-AF65-F5344CB8AC3E}">
        <p14:creationId xmlns:p14="http://schemas.microsoft.com/office/powerpoint/2010/main" val="3430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p:nvPr/>
        </p:nvPicPr>
        <p:blipFill>
          <a:blip r:embed="rId2">
            <a:extLst>
              <a:ext uri="{28A0092B-C50C-407E-A947-70E740481C1C}">
                <a14:useLocalDpi xmlns:a14="http://schemas.microsoft.com/office/drawing/2010/main" val="0"/>
              </a:ext>
            </a:extLst>
          </a:blip>
          <a:stretch>
            <a:fillRect/>
          </a:stretch>
        </p:blipFill>
        <p:spPr>
          <a:xfrm>
            <a:off x="374072" y="523818"/>
            <a:ext cx="2897654" cy="2897654"/>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3562189" y="523818"/>
            <a:ext cx="2897654" cy="2897654"/>
          </a:xfrm>
          <a:prstGeom prst="rect">
            <a:avLst/>
          </a:prstGeom>
        </p:spPr>
      </p:pic>
      <p:sp>
        <p:nvSpPr>
          <p:cNvPr id="11" name="Textfeld 10"/>
          <p:cNvSpPr txBox="1"/>
          <p:nvPr/>
        </p:nvSpPr>
        <p:spPr>
          <a:xfrm>
            <a:off x="374072" y="3529120"/>
            <a:ext cx="6085771" cy="769441"/>
          </a:xfrm>
          <a:prstGeom prst="rect">
            <a:avLst/>
          </a:prstGeom>
          <a:noFill/>
        </p:spPr>
        <p:txBody>
          <a:bodyPr wrap="square" rtlCol="0">
            <a:spAutoFit/>
          </a:bodyPr>
          <a:lstStyle/>
          <a:p>
            <a:r>
              <a:rPr lang="de-DE" sz="1100" dirty="0"/>
              <a:t>Um die Lüfter-Rohrabdichtung herzustellen trage den Umriss der Rohrreduzierung auf die Pappe ab. Anschließend lege den Lüfter mittig in den Umriss (ca. 9mm von allen Seiten entfernt). Zeichne die Außen- und Innenkannte nach.</a:t>
            </a:r>
          </a:p>
          <a:p>
            <a:endParaRPr lang="de-DE" sz="1100" dirty="0"/>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298561"/>
            <a:ext cx="2897654" cy="2897654"/>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298561"/>
            <a:ext cx="2897654" cy="2897654"/>
          </a:xfrm>
          <a:prstGeom prst="rect">
            <a:avLst/>
          </a:prstGeom>
        </p:spPr>
      </p:pic>
    </p:spTree>
    <p:extLst>
      <p:ext uri="{BB962C8B-B14F-4D97-AF65-F5344CB8AC3E}">
        <p14:creationId xmlns:p14="http://schemas.microsoft.com/office/powerpoint/2010/main" val="419962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Schneide die </a:t>
            </a:r>
            <a:r>
              <a:rPr lang="de-DE" sz="1100" dirty="0"/>
              <a:t>Abdichtung aus und entfernen den inneren Kreis. Hierfür können </a:t>
            </a:r>
            <a:r>
              <a:rPr lang="de-DE" sz="1100" dirty="0" smtClean="0"/>
              <a:t>entweder </a:t>
            </a:r>
            <a:r>
              <a:rPr lang="de-DE" sz="1100" dirty="0"/>
              <a:t>eine Schere oder ein Messer </a:t>
            </a:r>
            <a:r>
              <a:rPr lang="de-DE" sz="1100" dirty="0" smtClean="0"/>
              <a:t>benutzt werden. </a:t>
            </a:r>
            <a:endParaRPr lang="de-DE" sz="1100" dirty="0"/>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1"/>
            <a:ext cx="2897654" cy="2886224"/>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526471"/>
            <a:ext cx="2897654" cy="2897654"/>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81730"/>
            <a:ext cx="2897654" cy="289765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087445"/>
            <a:ext cx="2897654" cy="2891939"/>
          </a:xfrm>
          <a:prstGeom prst="rect">
            <a:avLst/>
          </a:prstGeom>
        </p:spPr>
      </p:pic>
      <p:sp>
        <p:nvSpPr>
          <p:cNvPr id="18" name="Textfeld 17"/>
          <p:cNvSpPr txBox="1"/>
          <p:nvPr/>
        </p:nvSpPr>
        <p:spPr>
          <a:xfrm>
            <a:off x="374072" y="7098458"/>
            <a:ext cx="6085771" cy="600164"/>
          </a:xfrm>
          <a:prstGeom prst="rect">
            <a:avLst/>
          </a:prstGeom>
          <a:noFill/>
        </p:spPr>
        <p:txBody>
          <a:bodyPr wrap="square" rtlCol="0">
            <a:spAutoFit/>
          </a:bodyPr>
          <a:lstStyle/>
          <a:p>
            <a:r>
              <a:rPr lang="de-DE" sz="1100" dirty="0" smtClean="0"/>
              <a:t>Nun </a:t>
            </a:r>
            <a:r>
              <a:rPr lang="de-DE" sz="1100" dirty="0"/>
              <a:t>den Lüfter </a:t>
            </a:r>
            <a:r>
              <a:rPr lang="de-DE" sz="1100" dirty="0" smtClean="0"/>
              <a:t>erneut auf </a:t>
            </a:r>
            <a:r>
              <a:rPr lang="de-DE" sz="1100" dirty="0"/>
              <a:t>die fast fertige Abdichtung legen und die Bohrung mittels eines spitzen Gegenstandes vom Lüfter auf die Abdichtung übertragen. Nun die Löcher durchstechen und so lange erweitern bis ein M4-Gewinde hindurch </a:t>
            </a:r>
            <a:r>
              <a:rPr lang="de-DE" sz="1100" dirty="0" smtClean="0"/>
              <a:t>passt.</a:t>
            </a:r>
            <a:endParaRPr lang="de-DE" sz="1100" dirty="0"/>
          </a:p>
        </p:txBody>
      </p:sp>
    </p:spTree>
    <p:extLst>
      <p:ext uri="{BB962C8B-B14F-4D97-AF65-F5344CB8AC3E}">
        <p14:creationId xmlns:p14="http://schemas.microsoft.com/office/powerpoint/2010/main" val="8762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68" y="3315386"/>
            <a:ext cx="6085771" cy="600164"/>
          </a:xfrm>
          <a:prstGeom prst="rect">
            <a:avLst/>
          </a:prstGeom>
          <a:noFill/>
        </p:spPr>
        <p:txBody>
          <a:bodyPr wrap="square" rtlCol="0">
            <a:spAutoFit/>
          </a:bodyPr>
          <a:lstStyle/>
          <a:p>
            <a:r>
              <a:rPr lang="de-DE" sz="1100" dirty="0"/>
              <a:t>Als nächstes nehmen wir das Rohr zur Hand und kleben in das untere Ende einen Bindfaden so ein, dass er durch den Mittelpunkt der Röhre geht. Hiermit verhindern wir, dass der Ball später bei ausgeschalteten Lüftern bis in die Rohrreduzierungen herabfällt.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371725"/>
            <a:ext cx="2897654" cy="289765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371725"/>
            <a:ext cx="2897654" cy="2897654"/>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68" y="3961557"/>
            <a:ext cx="1931769" cy="1931769"/>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072" y="3961556"/>
            <a:ext cx="1931769" cy="1931769"/>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070" y="3961555"/>
            <a:ext cx="1931769" cy="1931769"/>
          </a:xfrm>
          <a:prstGeom prst="rect">
            <a:avLst/>
          </a:prstGeom>
        </p:spPr>
      </p:pic>
      <p:sp>
        <p:nvSpPr>
          <p:cNvPr id="13" name="Textfeld 12"/>
          <p:cNvSpPr txBox="1"/>
          <p:nvPr/>
        </p:nvSpPr>
        <p:spPr>
          <a:xfrm>
            <a:off x="374068" y="5939329"/>
            <a:ext cx="6209608" cy="938719"/>
          </a:xfrm>
          <a:prstGeom prst="rect">
            <a:avLst/>
          </a:prstGeom>
          <a:noFill/>
        </p:spPr>
        <p:txBody>
          <a:bodyPr wrap="square" rtlCol="0">
            <a:spAutoFit/>
          </a:bodyPr>
          <a:lstStyle/>
          <a:p>
            <a:r>
              <a:rPr lang="de-DE" sz="1100" dirty="0"/>
              <a:t>Nun </a:t>
            </a:r>
            <a:r>
              <a:rPr lang="de-DE" sz="1100" dirty="0" smtClean="0"/>
              <a:t>die </a:t>
            </a:r>
            <a:r>
              <a:rPr lang="de-DE" sz="1100" dirty="0"/>
              <a:t>Legosteine in die Hand </a:t>
            </a:r>
            <a:r>
              <a:rPr lang="de-DE" sz="1100" dirty="0" smtClean="0"/>
              <a:t>nehmen und </a:t>
            </a:r>
            <a:r>
              <a:rPr lang="de-DE" sz="1100" dirty="0"/>
              <a:t>kleben sie als Distanzstücken mittels </a:t>
            </a:r>
            <a:r>
              <a:rPr lang="de-DE" sz="1100" dirty="0" err="1"/>
              <a:t>Heißklaber</a:t>
            </a:r>
            <a:r>
              <a:rPr lang="de-DE" sz="1100" dirty="0"/>
              <a:t>, rechts und links von den Sender und Empfänger des Ultraschall-Entfernungsmessers. Jetzt kann der Sensor etwas Außermittig am oberen Ende des Rohres fixiert werden. Hierfür bietet sich ein Klebesteifen an, da dieser leicht wieder entfernt werden kann. Der Tischtennisball sollte vor dem Befestigen des Sensors bereits in dem Rohr sein, da eine </a:t>
            </a:r>
            <a:r>
              <a:rPr lang="de-DE" sz="1100" dirty="0" smtClean="0"/>
              <a:t>nachträgliche </a:t>
            </a:r>
            <a:r>
              <a:rPr lang="de-DE" sz="1100" dirty="0"/>
              <a:t>Befüllung nur durch das entfernen des Sensors möglich ist.</a:t>
            </a:r>
            <a:endParaRPr lang="de-DE" sz="900" dirty="0"/>
          </a:p>
        </p:txBody>
      </p: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068" y="6924051"/>
            <a:ext cx="1931769" cy="1931769"/>
          </a:xfrm>
          <a:prstGeom prst="rect">
            <a:avLst/>
          </a:prstGeom>
        </p:spPr>
      </p:pic>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1072" y="6924050"/>
            <a:ext cx="1931769" cy="1931769"/>
          </a:xfrm>
          <a:prstGeom prst="rect">
            <a:avLst/>
          </a:prstGeom>
        </p:spPr>
      </p:pic>
      <p:pic>
        <p:nvPicPr>
          <p:cNvPr id="20" name="Grafik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070" y="6924050"/>
            <a:ext cx="1931769" cy="1931769"/>
          </a:xfrm>
          <a:prstGeom prst="rect">
            <a:avLst/>
          </a:prstGeom>
        </p:spPr>
      </p:pic>
      <p:sp>
        <p:nvSpPr>
          <p:cNvPr id="21" name="Textfeld 20"/>
          <p:cNvSpPr txBox="1"/>
          <p:nvPr/>
        </p:nvSpPr>
        <p:spPr>
          <a:xfrm>
            <a:off x="374068" y="8855819"/>
            <a:ext cx="6209608" cy="261610"/>
          </a:xfrm>
          <a:prstGeom prst="rect">
            <a:avLst/>
          </a:prstGeom>
          <a:noFill/>
        </p:spPr>
        <p:txBody>
          <a:bodyPr wrap="square" rtlCol="0">
            <a:spAutoFit/>
          </a:bodyPr>
          <a:lstStyle/>
          <a:p>
            <a:r>
              <a:rPr lang="de-DE" sz="1100" dirty="0" smtClean="0"/>
              <a:t>Verbinden </a:t>
            </a:r>
            <a:r>
              <a:rPr lang="de-DE" sz="1100" dirty="0"/>
              <a:t>die </a:t>
            </a:r>
            <a:r>
              <a:rPr lang="de-DE" sz="1100" dirty="0" smtClean="0"/>
              <a:t>beiden </a:t>
            </a:r>
            <a:r>
              <a:rPr lang="de-DE" sz="1100" dirty="0"/>
              <a:t>Grove-Stecker mithilfe eines Jumperkabels und </a:t>
            </a:r>
            <a:r>
              <a:rPr lang="de-DE" sz="1100" dirty="0" smtClean="0"/>
              <a:t>fixiere </a:t>
            </a:r>
            <a:r>
              <a:rPr lang="de-DE" sz="1100" dirty="0"/>
              <a:t>es an der Röhre.</a:t>
            </a:r>
          </a:p>
        </p:txBody>
      </p:sp>
    </p:spTree>
    <p:extLst>
      <p:ext uri="{BB962C8B-B14F-4D97-AF65-F5344CB8AC3E}">
        <p14:creationId xmlns:p14="http://schemas.microsoft.com/office/powerpoint/2010/main" val="169825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Den Gewindestab mithilfe einer Säge </a:t>
            </a:r>
            <a:r>
              <a:rPr lang="de-DE" sz="1100" dirty="0"/>
              <a:t>in 4 gleich große Stücken (ca. 125mm</a:t>
            </a:r>
            <a:r>
              <a:rPr lang="de-DE" sz="1100" dirty="0" smtClean="0"/>
              <a:t>) teilen. Die Enden entgraten und den Anschnitt des Gewindes wiederherstellen. </a:t>
            </a:r>
            <a:endParaRPr lang="de-DE" sz="1100"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4"/>
            <a:ext cx="2897654" cy="289193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0" y="526475"/>
            <a:ext cx="2897654" cy="289765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70296"/>
            <a:ext cx="2897654" cy="2897654"/>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0" y="4070296"/>
            <a:ext cx="2897654" cy="2897654"/>
          </a:xfrm>
          <a:prstGeom prst="rect">
            <a:avLst/>
          </a:prstGeom>
        </p:spPr>
      </p:pic>
      <p:sp>
        <p:nvSpPr>
          <p:cNvPr id="12" name="Textfeld 11"/>
          <p:cNvSpPr txBox="1"/>
          <p:nvPr/>
        </p:nvSpPr>
        <p:spPr>
          <a:xfrm>
            <a:off x="374071" y="7075590"/>
            <a:ext cx="6085771" cy="600164"/>
          </a:xfrm>
          <a:prstGeom prst="rect">
            <a:avLst/>
          </a:prstGeom>
          <a:noFill/>
        </p:spPr>
        <p:txBody>
          <a:bodyPr wrap="square" rtlCol="0">
            <a:spAutoFit/>
          </a:bodyPr>
          <a:lstStyle/>
          <a:p>
            <a:r>
              <a:rPr lang="de-DE" sz="1100" dirty="0"/>
              <a:t>Nun können </a:t>
            </a:r>
            <a:r>
              <a:rPr lang="de-DE" sz="1100" dirty="0" smtClean="0"/>
              <a:t>zwei </a:t>
            </a:r>
            <a:r>
              <a:rPr lang="de-DE" sz="1100" dirty="0"/>
              <a:t>Muttern 3,5cm auf den Stab </a:t>
            </a:r>
            <a:r>
              <a:rPr lang="de-DE" sz="1100" dirty="0" smtClean="0"/>
              <a:t>aufgeschraubt </a:t>
            </a:r>
            <a:r>
              <a:rPr lang="de-DE" sz="1100" dirty="0"/>
              <a:t>und gegeneinander </a:t>
            </a:r>
            <a:r>
              <a:rPr lang="de-DE" sz="1100" dirty="0" smtClean="0"/>
              <a:t>kontern gekontert werden, </a:t>
            </a:r>
            <a:r>
              <a:rPr lang="de-DE" sz="1100" dirty="0"/>
              <a:t>damit sie sich nicht mehr verstellen. Die Gewindestäbe mit dem langen Ende in den ersten Lüfter stecken, so dass die Muttern auf der Seite mit dem Logo sind.</a:t>
            </a:r>
          </a:p>
        </p:txBody>
      </p:sp>
    </p:spTree>
    <p:extLst>
      <p:ext uri="{BB962C8B-B14F-4D97-AF65-F5344CB8AC3E}">
        <p14:creationId xmlns:p14="http://schemas.microsoft.com/office/powerpoint/2010/main" val="2111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Montiere </a:t>
            </a:r>
            <a:r>
              <a:rPr lang="de-DE" sz="1100" dirty="0"/>
              <a:t>die anderen Lüfter in der gleichen Richtung auf die Gewindestäbe. Anschließen kann die Abdichtung aufgesteckt und mittels 4 Muttern befestigt werden.</a:t>
            </a:r>
          </a:p>
        </p:txBody>
      </p:sp>
      <p:sp>
        <p:nvSpPr>
          <p:cNvPr id="12" name="Textfeld 11"/>
          <p:cNvSpPr txBox="1"/>
          <p:nvPr/>
        </p:nvSpPr>
        <p:spPr>
          <a:xfrm>
            <a:off x="374071" y="7075590"/>
            <a:ext cx="6085771" cy="430887"/>
          </a:xfrm>
          <a:prstGeom prst="rect">
            <a:avLst/>
          </a:prstGeom>
          <a:noFill/>
        </p:spPr>
        <p:txBody>
          <a:bodyPr wrap="square" rtlCol="0">
            <a:spAutoFit/>
          </a:bodyPr>
          <a:lstStyle/>
          <a:p>
            <a:r>
              <a:rPr lang="de-DE" sz="1100" dirty="0"/>
              <a:t>Nun die Rohrreduzierungen so ineinanderstecken, dass der Anschluss genau Mittig ist. Abschließend das Plexiglasrohr in die Reduzierung stecken.</a:t>
            </a:r>
          </a:p>
        </p:txBody>
      </p:sp>
      <p:pic>
        <p:nvPicPr>
          <p:cNvPr id="13" name="Grafik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6476"/>
            <a:ext cx="2897654" cy="2897654"/>
          </a:xfrm>
          <a:prstGeom prst="rect">
            <a:avLst/>
          </a:prstGeom>
        </p:spPr>
      </p:pic>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1" y="527763"/>
            <a:ext cx="2897654" cy="2897654"/>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069009"/>
            <a:ext cx="2897654" cy="289765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2" y="4069009"/>
            <a:ext cx="2897654" cy="2897654"/>
          </a:xfrm>
          <a:prstGeom prst="rect">
            <a:avLst/>
          </a:prstGeom>
        </p:spPr>
      </p:pic>
    </p:spTree>
    <p:extLst>
      <p:ext uri="{BB962C8B-B14F-4D97-AF65-F5344CB8AC3E}">
        <p14:creationId xmlns:p14="http://schemas.microsoft.com/office/powerpoint/2010/main" val="343911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261610"/>
          </a:xfrm>
          <a:prstGeom prst="rect">
            <a:avLst/>
          </a:prstGeom>
          <a:noFill/>
        </p:spPr>
        <p:txBody>
          <a:bodyPr wrap="square" rtlCol="0">
            <a:spAutoFit/>
          </a:bodyPr>
          <a:lstStyle/>
          <a:p>
            <a:r>
              <a:rPr lang="de-DE" sz="1100" dirty="0"/>
              <a:t>Stelle die Rohrreduzierungen auf die Abdichtung stellen und die Kabel alle in eine Richtung drehen</a:t>
            </a:r>
            <a:endParaRPr lang="de-DE" sz="800"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7764"/>
            <a:ext cx="2897654" cy="2897654"/>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3" y="527763"/>
            <a:ext cx="2897654" cy="2897654"/>
          </a:xfrm>
          <a:prstGeom prst="rect">
            <a:avLst/>
          </a:prstGeom>
        </p:spPr>
      </p:pic>
      <p:pic>
        <p:nvPicPr>
          <p:cNvPr id="13" name="Grafik 12"/>
          <p:cNvPicPr>
            <a:picLocks noChangeAspect="1"/>
          </p:cNvPicPr>
          <p:nvPr/>
        </p:nvPicPr>
        <p:blipFill rotWithShape="1">
          <a:blip r:embed="rId4" cstate="print">
            <a:extLst>
              <a:ext uri="{28A0092B-C50C-407E-A947-70E740481C1C}">
                <a14:useLocalDpi xmlns:a14="http://schemas.microsoft.com/office/drawing/2010/main" val="0"/>
              </a:ext>
            </a:extLst>
          </a:blip>
          <a:srcRect l="40703" r="3327" b="39549"/>
          <a:stretch/>
        </p:blipFill>
        <p:spPr>
          <a:xfrm>
            <a:off x="4468749" y="4223155"/>
            <a:ext cx="2186051" cy="1591858"/>
          </a:xfrm>
          <a:prstGeom prst="rect">
            <a:avLst/>
          </a:prstGeom>
        </p:spPr>
      </p:pic>
      <p:sp>
        <p:nvSpPr>
          <p:cNvPr id="14" name="Textfeld 14"/>
          <p:cNvSpPr txBox="1"/>
          <p:nvPr/>
        </p:nvSpPr>
        <p:spPr>
          <a:xfrm>
            <a:off x="1079531" y="3899730"/>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des Ultraschallsensors</a:t>
            </a:r>
          </a:p>
        </p:txBody>
      </p:sp>
      <p:sp>
        <p:nvSpPr>
          <p:cNvPr id="15" name="Textfeld 20"/>
          <p:cNvSpPr txBox="1"/>
          <p:nvPr/>
        </p:nvSpPr>
        <p:spPr>
          <a:xfrm>
            <a:off x="373516" y="5854691"/>
            <a:ext cx="199904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r>
              <a:rPr lang="de-DE" sz="1000" b="1" dirty="0" smtClean="0"/>
              <a:t>Aus </a:t>
            </a:r>
            <a:r>
              <a:rPr lang="de-DE" sz="1000" b="1" dirty="0"/>
              <a:t>der </a:t>
            </a:r>
            <a:r>
              <a:rPr lang="de-DE" sz="1000" b="1" dirty="0" smtClean="0"/>
              <a:t>Beschriftung </a:t>
            </a:r>
            <a:r>
              <a:rPr lang="de-DE" sz="1000" b="1" dirty="0"/>
              <a:t>geht hervor, dass:</a:t>
            </a:r>
          </a:p>
          <a:p>
            <a:pPr marL="218056" indent="-218056">
              <a:buFont typeface="Arial" panose="020B0604020202020204" pitchFamily="34" charset="0"/>
              <a:buChar char="•"/>
            </a:pPr>
            <a:r>
              <a:rPr lang="de-DE" sz="1000" dirty="0"/>
              <a:t>Schwarz Masse/</a:t>
            </a:r>
            <a:r>
              <a:rPr lang="de-DE" sz="1000" dirty="0" err="1"/>
              <a:t>Ground</a:t>
            </a:r>
            <a:r>
              <a:rPr lang="de-DE" sz="1000" dirty="0"/>
              <a:t> (- Pol)</a:t>
            </a:r>
          </a:p>
          <a:p>
            <a:pPr marL="218056" indent="-218056">
              <a:buFont typeface="Arial" panose="020B0604020202020204" pitchFamily="34" charset="0"/>
              <a:buChar char="•"/>
            </a:pPr>
            <a:r>
              <a:rPr lang="de-DE" sz="1000" dirty="0"/>
              <a:t>Rot VCC (+ Pol)</a:t>
            </a:r>
          </a:p>
          <a:p>
            <a:pPr marL="218056" indent="-218056">
              <a:buFont typeface="Arial" panose="020B0604020202020204" pitchFamily="34" charset="0"/>
              <a:buChar char="•"/>
            </a:pPr>
            <a:r>
              <a:rPr lang="de-DE" sz="1000" dirty="0"/>
              <a:t>Weiß nicht angeschlossen </a:t>
            </a:r>
            <a:br>
              <a:rPr lang="de-DE" sz="1000" dirty="0"/>
            </a:br>
            <a:r>
              <a:rPr lang="de-DE" sz="1000" dirty="0"/>
              <a:t>(NC – not </a:t>
            </a:r>
            <a:r>
              <a:rPr lang="de-DE" sz="1000" dirty="0" err="1"/>
              <a:t>connectet</a:t>
            </a:r>
            <a:r>
              <a:rPr lang="de-DE" sz="1000" dirty="0"/>
              <a:t>) </a:t>
            </a:r>
          </a:p>
          <a:p>
            <a:pPr marL="218056" indent="-218056">
              <a:buFont typeface="Arial" panose="020B0604020202020204" pitchFamily="34" charset="0"/>
              <a:buChar char="•"/>
            </a:pPr>
            <a:r>
              <a:rPr lang="de-DE" sz="1000" dirty="0"/>
              <a:t>Und Gelb das Signalkabel ist</a:t>
            </a:r>
          </a:p>
        </p:txBody>
      </p:sp>
      <p:sp>
        <p:nvSpPr>
          <p:cNvPr id="16" name="Textfeld 21"/>
          <p:cNvSpPr txBox="1"/>
          <p:nvPr/>
        </p:nvSpPr>
        <p:spPr>
          <a:xfrm>
            <a:off x="2422612" y="5854691"/>
            <a:ext cx="4037231"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b="1" dirty="0" smtClean="0"/>
              <a:t>Der </a:t>
            </a:r>
            <a:r>
              <a:rPr lang="de-DE" sz="1000" b="1" dirty="0" err="1" smtClean="0"/>
              <a:t>Sonsoranschluss</a:t>
            </a:r>
            <a:r>
              <a:rPr lang="de-DE" sz="1000" b="1" dirty="0" smtClean="0"/>
              <a:t> ist verdrehungssicher konstruiert. Ein Anschluss ist somit nur in einer Richtung möglich</a:t>
            </a:r>
          </a:p>
          <a:p>
            <a:pPr marL="218056" indent="-218056">
              <a:buFont typeface="Arial" panose="020B0604020202020204" pitchFamily="34" charset="0"/>
              <a:buChar char="•"/>
            </a:pPr>
            <a:r>
              <a:rPr lang="de-DE" sz="1000" b="1" dirty="0" smtClean="0"/>
              <a:t>Anschluss </a:t>
            </a:r>
            <a:r>
              <a:rPr lang="de-DE" sz="1000" b="1" dirty="0"/>
              <a:t>des Kabels in die Buchse A1 oberhalb des B-Knopfes </a:t>
            </a:r>
            <a:r>
              <a:rPr lang="de-DE" sz="1000" b="1" dirty="0" smtClean="0"/>
              <a:t/>
            </a:r>
            <a:br>
              <a:rPr lang="de-DE" sz="1000" b="1" dirty="0" smtClean="0"/>
            </a:br>
            <a:r>
              <a:rPr lang="de-DE" sz="1000" b="1" dirty="0" smtClean="0"/>
              <a:t>(</a:t>
            </a:r>
            <a:r>
              <a:rPr lang="de-DE" sz="1000" b="1" dirty="0"/>
              <a:t>da dieser analoge Signale verarbeiten kann) </a:t>
            </a:r>
          </a:p>
          <a:p>
            <a:pPr marL="218056" indent="-218056">
              <a:buFont typeface="Arial" panose="020B0604020202020204" pitchFamily="34" charset="0"/>
              <a:buChar char="•"/>
            </a:pPr>
            <a:r>
              <a:rPr lang="de-DE" sz="1000" b="1" dirty="0"/>
              <a:t>Wie in der Abbildung oben zu sehen, </a:t>
            </a:r>
            <a:r>
              <a:rPr lang="de-DE" sz="1000" b="1" dirty="0" smtClean="0"/>
              <a:t>ist </a:t>
            </a:r>
            <a:r>
              <a:rPr lang="de-DE" sz="1000" b="1" dirty="0"/>
              <a:t>das gelbe Kabel das Signalkabel</a:t>
            </a:r>
          </a:p>
          <a:p>
            <a:pPr marL="218056" indent="-218056">
              <a:buFont typeface="Arial" panose="020B0604020202020204" pitchFamily="34" charset="0"/>
              <a:buChar char="•"/>
            </a:pPr>
            <a:r>
              <a:rPr lang="de-DE" sz="1000" b="1" dirty="0"/>
              <a:t>Das Signal liegt also am PIN C16 an</a:t>
            </a:r>
          </a:p>
        </p:txBody>
      </p:sp>
      <p:sp>
        <p:nvSpPr>
          <p:cNvPr id="18" name="Textfeld 25"/>
          <p:cNvSpPr txBox="1"/>
          <p:nvPr/>
        </p:nvSpPr>
        <p:spPr>
          <a:xfrm>
            <a:off x="790020" y="7120091"/>
            <a:ext cx="5316568"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Ultraschallsensors</a:t>
            </a:r>
          </a:p>
        </p:txBody>
      </p:sp>
      <p:sp>
        <p:nvSpPr>
          <p:cNvPr id="19" name="Textfeld 28"/>
          <p:cNvSpPr txBox="1"/>
          <p:nvPr/>
        </p:nvSpPr>
        <p:spPr>
          <a:xfrm>
            <a:off x="1048454" y="7626297"/>
            <a:ext cx="4798506" cy="1323439"/>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Um das Grove-Modul zu nutzen, muss zuerst das Paket </a:t>
            </a:r>
            <a:br>
              <a:rPr lang="de-DE" sz="1000" dirty="0"/>
            </a:br>
            <a:r>
              <a:rPr lang="de-DE" sz="1000" dirty="0"/>
              <a:t>hinzugefügt werden </a:t>
            </a:r>
            <a:br>
              <a:rPr lang="de-DE" sz="1000" dirty="0"/>
            </a:br>
            <a:r>
              <a:rPr lang="de-DE" sz="1000" dirty="0"/>
              <a:t>(Fortgeschritten – Paket hinzufügen – Grove)</a:t>
            </a:r>
          </a:p>
          <a:p>
            <a:pPr marL="218056" indent="-218056">
              <a:buFont typeface="Arial" panose="020B0604020202020204" pitchFamily="34" charset="0"/>
              <a:buChar char="•"/>
            </a:pPr>
            <a:r>
              <a:rPr lang="de-DE" sz="1000" dirty="0"/>
              <a:t>Anschließend wird unter der Motorensteuerung ein </a:t>
            </a:r>
            <a:br>
              <a:rPr lang="de-DE" sz="1000" dirty="0"/>
            </a:br>
            <a:r>
              <a:rPr lang="de-DE" sz="1000" dirty="0"/>
              <a:t>neuer Blockbereich eingeblendet.</a:t>
            </a:r>
          </a:p>
          <a:p>
            <a:pPr marL="218056" indent="-218056">
              <a:buFont typeface="Arial" panose="020B0604020202020204" pitchFamily="34" charset="0"/>
              <a:buChar char="•"/>
            </a:pPr>
            <a:r>
              <a:rPr lang="de-DE" sz="1000" dirty="0"/>
              <a:t>Hier gibt es die Möglichkeit den </a:t>
            </a:r>
            <a:br>
              <a:rPr lang="de-DE" sz="1000" dirty="0"/>
            </a:br>
            <a:r>
              <a:rPr lang="de-DE" sz="1000" dirty="0"/>
              <a:t>Sensorwert des Ultraschallsensors</a:t>
            </a:r>
            <a:br>
              <a:rPr lang="de-DE" sz="1000" dirty="0"/>
            </a:br>
            <a:r>
              <a:rPr lang="de-DE" sz="1000" dirty="0"/>
              <a:t>abzufragen.</a:t>
            </a:r>
          </a:p>
        </p:txBody>
      </p:sp>
      <p:pic>
        <p:nvPicPr>
          <p:cNvPr id="20" name="Grafik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955" y="7687762"/>
            <a:ext cx="1318165" cy="416773"/>
          </a:xfrm>
          <a:prstGeom prst="rect">
            <a:avLst/>
          </a:prstGeom>
        </p:spPr>
      </p:pic>
      <p:pic>
        <p:nvPicPr>
          <p:cNvPr id="21" name="Grafik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955" y="8104535"/>
            <a:ext cx="1318165" cy="208386"/>
          </a:xfrm>
          <a:prstGeom prst="rect">
            <a:avLst/>
          </a:prstGeom>
        </p:spPr>
      </p:pic>
      <p:pic>
        <p:nvPicPr>
          <p:cNvPr id="22" name="Grafik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093" y="8546038"/>
            <a:ext cx="2031027" cy="183657"/>
          </a:xfrm>
          <a:prstGeom prst="rect">
            <a:avLst/>
          </a:prstGeom>
        </p:spPr>
      </p:pic>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22612" y="4315941"/>
            <a:ext cx="1999511" cy="1499276"/>
          </a:xfrm>
          <a:prstGeom prst="rect">
            <a:avLst/>
          </a:prstGeom>
        </p:spPr>
      </p:pic>
      <p:sp>
        <p:nvSpPr>
          <p:cNvPr id="24" name="Ellipse 23"/>
          <p:cNvSpPr/>
          <p:nvPr/>
        </p:nvSpPr>
        <p:spPr>
          <a:xfrm rot="2095642">
            <a:off x="3598399" y="4471593"/>
            <a:ext cx="318299" cy="3451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pic>
        <p:nvPicPr>
          <p:cNvPr id="29" name="Grafik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072" y="4316146"/>
            <a:ext cx="1998489" cy="1498867"/>
          </a:xfrm>
          <a:prstGeom prst="rect">
            <a:avLst/>
          </a:prstGeom>
        </p:spPr>
      </p:pic>
      <p:sp>
        <p:nvSpPr>
          <p:cNvPr id="31" name="Ellipse 30"/>
          <p:cNvSpPr/>
          <p:nvPr/>
        </p:nvSpPr>
        <p:spPr>
          <a:xfrm>
            <a:off x="1238401" y="4931328"/>
            <a:ext cx="350635" cy="1806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cxnSp>
        <p:nvCxnSpPr>
          <p:cNvPr id="32" name="Gerade Verbindung mit Pfeil 31"/>
          <p:cNvCxnSpPr/>
          <p:nvPr/>
        </p:nvCxnSpPr>
        <p:spPr>
          <a:xfrm flipH="1">
            <a:off x="3715642" y="4315737"/>
            <a:ext cx="107961" cy="1259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Gerade Verbindung mit Pfeil 32"/>
          <p:cNvCxnSpPr/>
          <p:nvPr/>
        </p:nvCxnSpPr>
        <p:spPr>
          <a:xfrm flipH="1">
            <a:off x="1479550" y="5509346"/>
            <a:ext cx="51049" cy="267567"/>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Gerade Verbindung mit Pfeil 33"/>
          <p:cNvCxnSpPr/>
          <p:nvPr/>
        </p:nvCxnSpPr>
        <p:spPr>
          <a:xfrm flipV="1">
            <a:off x="5722809" y="8754425"/>
            <a:ext cx="1701" cy="257604"/>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Gerade Verbindung mit Pfeil 34"/>
          <p:cNvCxnSpPr/>
          <p:nvPr/>
        </p:nvCxnSpPr>
        <p:spPr>
          <a:xfrm flipH="1">
            <a:off x="5580824" y="4876800"/>
            <a:ext cx="362776" cy="103689"/>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6468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2"/>
          <p:cNvSpPr txBox="1"/>
          <p:nvPr/>
        </p:nvSpPr>
        <p:spPr>
          <a:xfrm>
            <a:off x="1057917" y="7258969"/>
            <a:ext cx="479850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Mithilfe der Motorensteuerung kann die </a:t>
            </a:r>
            <a:br>
              <a:rPr lang="de-DE" sz="1000" dirty="0"/>
            </a:br>
            <a:r>
              <a:rPr lang="de-DE" sz="1000" dirty="0" err="1"/>
              <a:t>Lüftergeschwindigkeit</a:t>
            </a:r>
            <a:r>
              <a:rPr lang="de-DE" sz="1000" dirty="0"/>
              <a:t> beeinflusst </a:t>
            </a:r>
            <a:r>
              <a:rPr lang="de-DE" sz="1000" dirty="0"/>
              <a:t>werden</a:t>
            </a:r>
          </a:p>
          <a:p>
            <a:pPr marL="218056" indent="-218056">
              <a:buFont typeface="Arial" panose="020B0604020202020204" pitchFamily="34" charset="0"/>
              <a:buChar char="•"/>
            </a:pPr>
            <a:r>
              <a:rPr lang="de-DE" sz="1000" dirty="0"/>
              <a:t>Motorgeschwindigkeit wird in % angegeben (0-100</a:t>
            </a:r>
            <a:r>
              <a:rPr lang="de-DE" sz="1000" dirty="0" smtClean="0"/>
              <a:t>%)</a:t>
            </a:r>
            <a:endParaRPr lang="de-DE" sz="1000" dirty="0" smtClean="0"/>
          </a:p>
          <a:p>
            <a:pPr marL="218056" indent="-218056">
              <a:buFont typeface="Arial" panose="020B0604020202020204" pitchFamily="34" charset="0"/>
              <a:buChar char="•"/>
            </a:pPr>
            <a:r>
              <a:rPr lang="de-DE" sz="1000" dirty="0" smtClean="0"/>
              <a:t>Da die Steuerleitung den mittleren Kontakt nutzt, </a:t>
            </a:r>
            <a:br>
              <a:rPr lang="de-DE" sz="1000" dirty="0" smtClean="0"/>
            </a:br>
            <a:r>
              <a:rPr lang="de-DE" sz="1000" dirty="0" smtClean="0"/>
              <a:t>muss das Steuerelement „Motor A mit 0“ genutzt werden.</a:t>
            </a:r>
            <a:r>
              <a:rPr lang="de-DE" sz="1000" dirty="0" smtClean="0"/>
              <a:t> </a:t>
            </a:r>
          </a:p>
          <a:p>
            <a:pPr marL="218056" indent="-218056">
              <a:buFont typeface="Arial" panose="020B0604020202020204" pitchFamily="34" charset="0"/>
              <a:buChar char="•"/>
            </a:pPr>
            <a:r>
              <a:rPr lang="de-DE" sz="1000" dirty="0" smtClean="0"/>
              <a:t>Bei </a:t>
            </a:r>
            <a:r>
              <a:rPr lang="de-DE" sz="1000" dirty="0"/>
              <a:t>der </a:t>
            </a:r>
            <a:r>
              <a:rPr lang="de-DE" sz="1000" dirty="0" err="1"/>
              <a:t>Lüftergeschwindigkeit</a:t>
            </a:r>
            <a:r>
              <a:rPr lang="de-DE" sz="1000" dirty="0"/>
              <a:t> ist die Wirkung umgekehrt, je niedriger die eingestellte Geschwindigkeit, desto höher ist die Drehzahl</a:t>
            </a:r>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685" y="842861"/>
            <a:ext cx="1699784" cy="1275222"/>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480" y="3837615"/>
            <a:ext cx="1881989" cy="1411491"/>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39" y="3837411"/>
            <a:ext cx="1882105" cy="1411240"/>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99" y="2204082"/>
            <a:ext cx="2062960" cy="1547619"/>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1352" y="5334360"/>
            <a:ext cx="1883117" cy="1412337"/>
          </a:xfrm>
          <a:prstGeom prst="rect">
            <a:avLst/>
          </a:prstGeom>
        </p:spPr>
      </p:pic>
      <p:pic>
        <p:nvPicPr>
          <p:cNvPr id="20" name="Grafik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599" y="5334361"/>
            <a:ext cx="1874545" cy="1406112"/>
          </a:xfrm>
          <a:prstGeom prst="rect">
            <a:avLst/>
          </a:prstGeom>
        </p:spPr>
      </p:pic>
      <p:sp>
        <p:nvSpPr>
          <p:cNvPr id="24" name="Textfeld 14"/>
          <p:cNvSpPr txBox="1"/>
          <p:nvPr/>
        </p:nvSpPr>
        <p:spPr>
          <a:xfrm>
            <a:off x="1057917" y="336945"/>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der </a:t>
            </a:r>
            <a:r>
              <a:rPr lang="de-DE" sz="2137" b="1" dirty="0" err="1"/>
              <a:t>Lüftersteuerung</a:t>
            </a:r>
            <a:endParaRPr lang="de-DE" sz="2137" b="1" dirty="0"/>
          </a:p>
        </p:txBody>
      </p:sp>
      <p:sp>
        <p:nvSpPr>
          <p:cNvPr id="25" name="Textfeld 15"/>
          <p:cNvSpPr txBox="1"/>
          <p:nvPr/>
        </p:nvSpPr>
        <p:spPr>
          <a:xfrm>
            <a:off x="1025782" y="6822931"/>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a:t>
            </a:r>
            <a:r>
              <a:rPr lang="de-DE" sz="2137" b="1" dirty="0" err="1"/>
              <a:t>Calliope</a:t>
            </a:r>
            <a:endParaRPr lang="de-DE" sz="2137" b="1" dirty="0"/>
          </a:p>
        </p:txBody>
      </p:sp>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37" y="7319283"/>
            <a:ext cx="1449381" cy="300390"/>
          </a:xfrm>
          <a:prstGeom prst="rect">
            <a:avLst/>
          </a:prstGeom>
        </p:spPr>
      </p:pic>
      <p:sp>
        <p:nvSpPr>
          <p:cNvPr id="36" name="Textfeld 35"/>
          <p:cNvSpPr txBox="1"/>
          <p:nvPr/>
        </p:nvSpPr>
        <p:spPr>
          <a:xfrm>
            <a:off x="2239144" y="3852678"/>
            <a:ext cx="2363336" cy="1446550"/>
          </a:xfrm>
          <a:prstGeom prst="rect">
            <a:avLst/>
          </a:prstGeom>
          <a:noFill/>
        </p:spPr>
        <p:txBody>
          <a:bodyPr wrap="square" rtlCol="0">
            <a:spAutoFit/>
          </a:bodyPr>
          <a:lstStyle/>
          <a:p>
            <a:r>
              <a:rPr lang="de-DE" sz="1100" dirty="0" smtClean="0"/>
              <a:t>Die </a:t>
            </a:r>
            <a:r>
              <a:rPr lang="de-DE" sz="1100" dirty="0"/>
              <a:t>3-Pin Stecker werden mit den Lüftern </a:t>
            </a:r>
            <a:r>
              <a:rPr lang="de-DE" sz="1100" dirty="0" smtClean="0"/>
              <a:t>verbunden. Ohne Steuer-leitung läuft der Lüfter auf 100%.</a:t>
            </a:r>
          </a:p>
          <a:p>
            <a:endParaRPr lang="de-DE" sz="1100" dirty="0"/>
          </a:p>
          <a:p>
            <a:r>
              <a:rPr lang="de-DE" sz="1100" dirty="0" smtClean="0"/>
              <a:t>Die gelbe Steuerleitung kann </a:t>
            </a:r>
            <a:r>
              <a:rPr lang="de-DE" sz="1100" dirty="0"/>
              <a:t>jetzt in </a:t>
            </a:r>
            <a:r>
              <a:rPr lang="de-DE" sz="1100" dirty="0" smtClean="0"/>
              <a:t>einen Lüftern </a:t>
            </a:r>
            <a:r>
              <a:rPr lang="de-DE" sz="1100" dirty="0"/>
              <a:t>eingesteckt werden (der letzte </a:t>
            </a:r>
            <a:r>
              <a:rPr lang="de-DE" sz="1100" dirty="0" smtClean="0"/>
              <a:t>freie Kontakt</a:t>
            </a:r>
            <a:r>
              <a:rPr lang="de-DE" sz="1100" dirty="0" smtClean="0"/>
              <a:t>) um die Drehzahl dur</a:t>
            </a:r>
            <a:r>
              <a:rPr lang="de-DE" sz="1100" dirty="0" smtClean="0"/>
              <a:t>ch den </a:t>
            </a:r>
            <a:r>
              <a:rPr lang="de-DE" sz="1100" dirty="0" err="1" smtClean="0"/>
              <a:t>Calliope</a:t>
            </a:r>
            <a:r>
              <a:rPr lang="de-DE" sz="1100" dirty="0" smtClean="0"/>
              <a:t> </a:t>
            </a:r>
            <a:r>
              <a:rPr lang="de-DE" sz="1100" dirty="0" smtClean="0"/>
              <a:t>zu regeln. </a:t>
            </a:r>
            <a:endParaRPr lang="de-DE" sz="1100" dirty="0"/>
          </a:p>
        </p:txBody>
      </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99" y="843861"/>
            <a:ext cx="2544004" cy="1274511"/>
          </a:xfrm>
          <a:prstGeom prst="rect">
            <a:avLst/>
          </a:prstGeom>
        </p:spPr>
      </p:pic>
      <p:pic>
        <p:nvPicPr>
          <p:cNvPr id="2" name="Grafik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4660" y="842860"/>
            <a:ext cx="1700205" cy="1275513"/>
          </a:xfrm>
          <a:prstGeom prst="rect">
            <a:avLst/>
          </a:prstGeom>
        </p:spPr>
      </p:pic>
      <p:sp>
        <p:nvSpPr>
          <p:cNvPr id="40" name="Textfeld 39"/>
          <p:cNvSpPr txBox="1"/>
          <p:nvPr/>
        </p:nvSpPr>
        <p:spPr>
          <a:xfrm>
            <a:off x="2644139" y="2172493"/>
            <a:ext cx="3832710" cy="1615827"/>
          </a:xfrm>
          <a:prstGeom prst="rect">
            <a:avLst/>
          </a:prstGeom>
          <a:noFill/>
        </p:spPr>
        <p:txBody>
          <a:bodyPr wrap="square" rtlCol="0">
            <a:spAutoFit/>
          </a:bodyPr>
          <a:lstStyle/>
          <a:p>
            <a:r>
              <a:rPr lang="de-DE" sz="1100" dirty="0" smtClean="0"/>
              <a:t>Verbinde den </a:t>
            </a:r>
            <a:r>
              <a:rPr lang="de-DE" sz="1100" dirty="0"/>
              <a:t>5-Pin Stecker mit </a:t>
            </a:r>
            <a:r>
              <a:rPr lang="de-DE" sz="1100" dirty="0" smtClean="0"/>
              <a:t>der Motorensteuerung </a:t>
            </a:r>
            <a:r>
              <a:rPr lang="de-DE" sz="1100" dirty="0"/>
              <a:t>des </a:t>
            </a:r>
            <a:r>
              <a:rPr lang="de-DE" sz="1100" dirty="0" smtClean="0"/>
              <a:t> </a:t>
            </a:r>
            <a:r>
              <a:rPr lang="de-DE" sz="1100" dirty="0" err="1" smtClean="0"/>
              <a:t>Calliopes</a:t>
            </a:r>
            <a:r>
              <a:rPr lang="de-DE" sz="1100" dirty="0"/>
              <a:t>. </a:t>
            </a:r>
            <a:r>
              <a:rPr lang="de-DE" sz="1100" dirty="0" smtClean="0"/>
              <a:t>Das gelbe Kabel ist die Steuerleitung für die Lüfter und das schwarze ist der Minuspol (</a:t>
            </a:r>
            <a:r>
              <a:rPr lang="de-DE" sz="1100" dirty="0" err="1" smtClean="0"/>
              <a:t>Ground</a:t>
            </a:r>
            <a:r>
              <a:rPr lang="de-DE" sz="1100" dirty="0" smtClean="0"/>
              <a:t> – GND). Die </a:t>
            </a:r>
            <a:r>
              <a:rPr lang="de-DE" sz="1100" dirty="0" err="1" smtClean="0"/>
              <a:t>Groundleitungen</a:t>
            </a:r>
            <a:r>
              <a:rPr lang="de-DE" sz="1100" dirty="0" smtClean="0"/>
              <a:t> aller Stromkreise die miteinander verbunden sind, müssen auch verbunden werden.</a:t>
            </a:r>
          </a:p>
          <a:p>
            <a:endParaRPr lang="de-DE" sz="1100" dirty="0"/>
          </a:p>
          <a:p>
            <a:r>
              <a:rPr lang="de-DE" sz="1100" dirty="0"/>
              <a:t>Schließe die Bananenstecke entsprechend ihrer Farbe an den </a:t>
            </a:r>
            <a:r>
              <a:rPr lang="de-DE" sz="1100" dirty="0" smtClean="0"/>
              <a:t>Plus- (Rot) </a:t>
            </a:r>
            <a:r>
              <a:rPr lang="de-DE" sz="1100" dirty="0"/>
              <a:t>bzw. </a:t>
            </a:r>
            <a:r>
              <a:rPr lang="de-DE" sz="1100" dirty="0" smtClean="0"/>
              <a:t>Minuspol (Schwarz) </a:t>
            </a:r>
            <a:r>
              <a:rPr lang="de-DE" sz="1100" dirty="0"/>
              <a:t>der  Spannungsversorgung an.</a:t>
            </a:r>
            <a:endParaRPr lang="de-DE" sz="1100" dirty="0"/>
          </a:p>
        </p:txBody>
      </p:sp>
      <p:sp>
        <p:nvSpPr>
          <p:cNvPr id="41" name="Textfeld 40"/>
          <p:cNvSpPr txBox="1"/>
          <p:nvPr/>
        </p:nvSpPr>
        <p:spPr>
          <a:xfrm>
            <a:off x="2239144" y="5331132"/>
            <a:ext cx="2354588" cy="1107996"/>
          </a:xfrm>
          <a:prstGeom prst="rect">
            <a:avLst/>
          </a:prstGeom>
          <a:noFill/>
        </p:spPr>
        <p:txBody>
          <a:bodyPr wrap="square" rtlCol="0">
            <a:spAutoFit/>
          </a:bodyPr>
          <a:lstStyle/>
          <a:p>
            <a:r>
              <a:rPr lang="de-DE" sz="1100" dirty="0" smtClean="0"/>
              <a:t>Die Lüfter bieten auch die Möglichkeit einen weiteren in Reihe zu schalten, dabei werden neben der Spannungsversorgung (Plus und Minuspol) auch das Steuersignal weitergeleitet.</a:t>
            </a:r>
            <a:endParaRPr lang="de-DE" sz="1100" dirty="0"/>
          </a:p>
        </p:txBody>
      </p:sp>
    </p:spTree>
    <p:extLst>
      <p:ext uri="{BB962C8B-B14F-4D97-AF65-F5344CB8AC3E}">
        <p14:creationId xmlns:p14="http://schemas.microsoft.com/office/powerpoint/2010/main" val="118270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4"/>
          </p:nvPr>
        </p:nvSpPr>
        <p:spPr/>
        <p:txBody>
          <a:bodyPr/>
          <a:lstStyle/>
          <a:p>
            <a:endParaRPr lang="de-DE"/>
          </a:p>
        </p:txBody>
      </p:sp>
    </p:spTree>
    <p:extLst>
      <p:ext uri="{BB962C8B-B14F-4D97-AF65-F5344CB8AC3E}">
        <p14:creationId xmlns:p14="http://schemas.microsoft.com/office/powerpoint/2010/main" val="1133193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587</Words>
  <Application>Microsoft Office PowerPoint</Application>
  <PresentationFormat>A4-Papier (210 x 297 mm)</PresentationFormat>
  <Paragraphs>39</Paragraphs>
  <Slides>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Arial Black</vt:lpstr>
      <vt:lpstr>Calibri</vt:lpstr>
      <vt:lpstr>Calibri Light</vt:lpstr>
      <vt:lpstr>Office</vt:lpstr>
      <vt:lpstr>Aufbauanleitung Fliegender Ball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Schmidt</dc:creator>
  <cp:lastModifiedBy>Martin Schmidt</cp:lastModifiedBy>
  <cp:revision>87</cp:revision>
  <dcterms:created xsi:type="dcterms:W3CDTF">2018-08-08T08:03:39Z</dcterms:created>
  <dcterms:modified xsi:type="dcterms:W3CDTF">2019-02-08T16:24:41Z</dcterms:modified>
</cp:coreProperties>
</file>